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Poppins Light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  <p:embeddedFont>
      <p:font typeface="Poppins SemiBold"/>
      <p:regular r:id="rId50"/>
      <p:bold r:id="rId51"/>
      <p:italic r:id="rId52"/>
      <p:boldItalic r:id="rId53"/>
    </p:embeddedFont>
    <p:embeddedFont>
      <p:font typeface="Helvetica Neue Light"/>
      <p:regular r:id="rId54"/>
      <p:bold r:id="rId55"/>
      <p:italic r:id="rId56"/>
      <p:boldItalic r:id="rId57"/>
    </p:embeddedFont>
    <p:embeddedFont>
      <p:font typeface="PT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2" roundtripDataSignature="AMtx7miEPW6UEePvpRZ7T+0Xt3z+Wubz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PoppinsLight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PoppinsLight-italic.fntdata"/><Relationship Id="rId43" Type="http://schemas.openxmlformats.org/officeDocument/2006/relationships/font" Target="fonts/PoppinsLight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Poppi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62" Type="http://customschemas.google.com/relationships/presentationmetadata" Target="metadata"/><Relationship Id="rId61" Type="http://schemas.openxmlformats.org/officeDocument/2006/relationships/font" Target="fonts/PT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SemiBold-bold.fntdata"/><Relationship Id="rId50" Type="http://schemas.openxmlformats.org/officeDocument/2006/relationships/font" Target="fonts/PoppinsSemiBold-regular.fntdata"/><Relationship Id="rId53" Type="http://schemas.openxmlformats.org/officeDocument/2006/relationships/font" Target="fonts/PoppinsSemiBold-boldItalic.fntdata"/><Relationship Id="rId52" Type="http://schemas.openxmlformats.org/officeDocument/2006/relationships/font" Target="fonts/PoppinsSemiBold-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Light-bold.fntdata"/><Relationship Id="rId10" Type="http://schemas.openxmlformats.org/officeDocument/2006/relationships/slide" Target="slides/slide5.xml"/><Relationship Id="rId54" Type="http://schemas.openxmlformats.org/officeDocument/2006/relationships/font" Target="fonts/HelveticaNeueLight-regular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italic.fntdata"/><Relationship Id="rId15" Type="http://schemas.openxmlformats.org/officeDocument/2006/relationships/slide" Target="slides/slide10.xml"/><Relationship Id="rId59" Type="http://schemas.openxmlformats.org/officeDocument/2006/relationships/font" Target="fonts/PTSans-bold.fntdata"/><Relationship Id="rId14" Type="http://schemas.openxmlformats.org/officeDocument/2006/relationships/slide" Target="slides/slide9.xml"/><Relationship Id="rId58" Type="http://schemas.openxmlformats.org/officeDocument/2006/relationships/font" Target="fonts/PT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https://cqeacademy.com/wp-content/uploads/2017/12/Point-Estimate-Interval-Estimate.jpg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https://lh5.googleusercontent.com/U5t1myQqWs_VbtzwQY0yKKo5W3LXnaAsLxv6yEsR-MShZECEmtIomVQ96higKVm_duBeyVujk3mG_4M9RK9TRhOoM3P4GevxdiVjkObrarEKIL_NAMsq2WK2SGRwffx6K6vsjlnC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https://lh3.googleusercontent.com/5yB06vJnguZ1IP5e1aSahrPqfUm71YzjaV66lJqI2QlR_pWDcY5ZIZ5898W4cDaPIXSQU9MWRn0ySxtCZ_nVqbqBIkoVdl4Epc1wdtilI3dpCFZXd3t4MKhoV8Yw-KuKmzWSF57w</a:t>
            </a:r>
            <a:endParaRPr/>
          </a:p>
        </p:txBody>
      </p:sp>
      <p:sp>
        <p:nvSpPr>
          <p:cNvPr id="398" name="Google Shape;39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https://lh5.googleusercontent.com/U5t1myQqWs_VbtzwQY0yKKo5W3LXnaAsLxv6yEsR-MShZECEmtIomVQ96higKVm_duBeyVujk3mG_4M9RK9TRhOoM3P4GevxdiVjkObrarEKIL_NAMsq2WK2SGRwffx6K6vsjlnC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https://www.whatissixsigma.net/wp-content/uploads/2014/05/Confidence-Interval.png</a:t>
            </a:r>
            <a:endParaRPr/>
          </a:p>
        </p:txBody>
      </p:sp>
      <p:sp>
        <p:nvSpPr>
          <p:cNvPr id="427" name="Google Shape;4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https://cqeacademy.com/wp-content/uploads/2017/12/Confidence-Interval-Interpretation.jpg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US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You’ll notice that the </a:t>
            </a:r>
            <a:r>
              <a:rPr b="1" i="0" lang="en-US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margin of error</a:t>
            </a:r>
            <a:r>
              <a:rPr b="0" i="0" lang="en-US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 for the population mean is equal to the </a:t>
            </a:r>
            <a:r>
              <a:rPr b="1" i="0" lang="en-US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standard error</a:t>
            </a:r>
            <a:r>
              <a:rPr b="0" i="0" lang="en-US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US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The standard error can be impacted by the sample size (n) associated with your sample, where a larger sample means a smaller margin of error.  The margin of error is also impacted by the standard deviation.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https://cqeacademy.com/wp-content/uploads/2017/12/Confidence-Intervals-for-Population-Variance-and-Population-Standard-Deviation.jpg</a:t>
            </a:r>
            <a:endParaRPr/>
          </a:p>
        </p:txBody>
      </p:sp>
      <p:sp>
        <p:nvSpPr>
          <p:cNvPr id="469" name="Google Shape;46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https://cqeacademy.com/wp-content/uploads/2017/12/Confidence-Intervals-for-Population-Variance-and-Population-Standard-Deviation.jpg</a:t>
            </a:r>
            <a:endParaRPr/>
          </a:p>
        </p:txBody>
      </p:sp>
      <p:sp>
        <p:nvSpPr>
          <p:cNvPr id="479" name="Google Shape;47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https://cqeacademy.com/wp-content/uploads/2017/12/Confidence-Intervals-for-Population-Variance-and-Population-Standard-Deviation.jpg</a:t>
            </a:r>
            <a:endParaRPr/>
          </a:p>
        </p:txBody>
      </p:sp>
      <p:sp>
        <p:nvSpPr>
          <p:cNvPr id="494" name="Google Shape;49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https://pmi-p-001.sitecorecontenthub.cloud/api/public/content/db9e54346fb04911bd7b086d54ed85f2?v=d8cc7699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56" showMasterSp="0">
  <p:cSld name="slide-056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/>
          <p:nvPr>
            <p:ph idx="2" type="pic"/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6" name="Google Shape;66;p44"/>
          <p:cNvSpPr/>
          <p:nvPr>
            <p:ph idx="3" type="pic"/>
          </p:nvPr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" name="Google Shape;67;p44"/>
          <p:cNvSpPr/>
          <p:nvPr>
            <p:ph idx="4" type="pic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8" name="Google Shape;68;p44"/>
          <p:cNvSpPr/>
          <p:nvPr>
            <p:ph idx="5" type="pic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9" name="Google Shape;69;p44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4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18" showMasterSp="0">
  <p:cSld name="slide-018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4" name="Google Shape;74;p45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02" showMasterSp="0">
  <p:cSld name="slide-00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6"/>
          <p:cNvSpPr/>
          <p:nvPr>
            <p:ph idx="2" type="pic"/>
          </p:nvPr>
        </p:nvSpPr>
        <p:spPr>
          <a:xfrm>
            <a:off x="761888" y="2602706"/>
            <a:ext cx="3429600" cy="178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7" name="Google Shape;77;p46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6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03" showMasterSp="0">
  <p:cSld name="slide-00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7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47"/>
          <p:cNvPicPr preferRelativeResize="0"/>
          <p:nvPr/>
        </p:nvPicPr>
        <p:blipFill rotWithShape="1">
          <a:blip r:embed="rId2">
            <a:alphaModFix/>
          </a:blip>
          <a:srcRect b="3063" l="15188" r="15195" t="6001"/>
          <a:stretch/>
        </p:blipFill>
        <p:spPr>
          <a:xfrm>
            <a:off x="0" y="0"/>
            <a:ext cx="3809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7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83" name="Google Shape;83;p47"/>
          <p:cNvSpPr/>
          <p:nvPr>
            <p:ph idx="2" type="pic"/>
          </p:nvPr>
        </p:nvSpPr>
        <p:spPr>
          <a:xfrm>
            <a:off x="0" y="0"/>
            <a:ext cx="381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06" showMasterSp="0">
  <p:cSld name="slide-00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8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8"/>
          <p:cNvSpPr/>
          <p:nvPr>
            <p:ph idx="2" type="pic"/>
          </p:nvPr>
        </p:nvSpPr>
        <p:spPr>
          <a:xfrm>
            <a:off x="0" y="0"/>
            <a:ext cx="4575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7" name="Google Shape;87;p48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08" showMasterSp="0">
  <p:cSld name="slide-008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9"/>
          <p:cNvSpPr/>
          <p:nvPr>
            <p:ph idx="2" type="pic"/>
          </p:nvPr>
        </p:nvSpPr>
        <p:spPr>
          <a:xfrm>
            <a:off x="0" y="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1" name="Google Shape;91;p49"/>
          <p:cNvSpPr/>
          <p:nvPr>
            <p:ph idx="3" type="pic"/>
          </p:nvPr>
        </p:nvSpPr>
        <p:spPr>
          <a:xfrm>
            <a:off x="2286000" y="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2" name="Google Shape;92;p49"/>
          <p:cNvSpPr/>
          <p:nvPr>
            <p:ph idx="4" type="pic"/>
          </p:nvPr>
        </p:nvSpPr>
        <p:spPr>
          <a:xfrm>
            <a:off x="4572000" y="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3" name="Google Shape;93;p49"/>
          <p:cNvSpPr/>
          <p:nvPr>
            <p:ph idx="5" type="pic"/>
          </p:nvPr>
        </p:nvSpPr>
        <p:spPr>
          <a:xfrm>
            <a:off x="6858000" y="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4" name="Google Shape;94;p49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14" showMasterSp="0">
  <p:cSld name="slide-01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0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0"/>
          <p:cNvSpPr/>
          <p:nvPr>
            <p:ph idx="2" type="pic"/>
          </p:nvPr>
        </p:nvSpPr>
        <p:spPr>
          <a:xfrm>
            <a:off x="1305479" y="2230115"/>
            <a:ext cx="857400" cy="85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8" name="Google Shape;98;p50"/>
          <p:cNvSpPr/>
          <p:nvPr>
            <p:ph idx="3" type="pic"/>
          </p:nvPr>
        </p:nvSpPr>
        <p:spPr>
          <a:xfrm>
            <a:off x="4146443" y="2230115"/>
            <a:ext cx="857400" cy="85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9" name="Google Shape;99;p50"/>
          <p:cNvSpPr/>
          <p:nvPr>
            <p:ph idx="4" type="pic"/>
          </p:nvPr>
        </p:nvSpPr>
        <p:spPr>
          <a:xfrm>
            <a:off x="7002805" y="2230115"/>
            <a:ext cx="857400" cy="85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0" name="Google Shape;100;p50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11" showMasterSp="0">
  <p:cSld name="slide-01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1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1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104" name="Google Shape;104;p51"/>
          <p:cNvSpPr/>
          <p:nvPr>
            <p:ph idx="2" type="pic"/>
          </p:nvPr>
        </p:nvSpPr>
        <p:spPr>
          <a:xfrm>
            <a:off x="1164574" y="2016147"/>
            <a:ext cx="1109400" cy="11121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05" name="Google Shape;105;p51"/>
          <p:cNvSpPr/>
          <p:nvPr>
            <p:ph idx="3" type="pic"/>
          </p:nvPr>
        </p:nvSpPr>
        <p:spPr>
          <a:xfrm>
            <a:off x="3484572" y="1479179"/>
            <a:ext cx="2186100" cy="21918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13" showMasterSp="0">
  <p:cSld name="slide-0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2"/>
          <p:cNvSpPr/>
          <p:nvPr>
            <p:ph idx="2" type="pic"/>
          </p:nvPr>
        </p:nvSpPr>
        <p:spPr>
          <a:xfrm>
            <a:off x="4192377" y="0"/>
            <a:ext cx="497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8" name="Google Shape;108;p52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2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16" showMasterSp="0">
  <p:cSld name="slide-016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3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3"/>
          <p:cNvSpPr/>
          <p:nvPr>
            <p:ph idx="2" type="pic"/>
          </p:nvPr>
        </p:nvSpPr>
        <p:spPr>
          <a:xfrm>
            <a:off x="4236275" y="759693"/>
            <a:ext cx="666900" cy="66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3" name="Google Shape;113;p53"/>
          <p:cNvSpPr/>
          <p:nvPr>
            <p:ph idx="3" type="pic"/>
          </p:nvPr>
        </p:nvSpPr>
        <p:spPr>
          <a:xfrm>
            <a:off x="4233949" y="2166039"/>
            <a:ext cx="666900" cy="66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4" name="Google Shape;114;p53"/>
          <p:cNvSpPr/>
          <p:nvPr>
            <p:ph idx="4" type="pic"/>
          </p:nvPr>
        </p:nvSpPr>
        <p:spPr>
          <a:xfrm>
            <a:off x="4233949" y="3572385"/>
            <a:ext cx="666900" cy="66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5" name="Google Shape;115;p53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20" showMasterSp="0">
  <p:cSld name="slide-020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4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4"/>
          <p:cNvSpPr/>
          <p:nvPr>
            <p:ph idx="2" type="pic"/>
          </p:nvPr>
        </p:nvSpPr>
        <p:spPr>
          <a:xfrm>
            <a:off x="2762250" y="759693"/>
            <a:ext cx="1809600" cy="26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9" name="Google Shape;119;p54"/>
          <p:cNvSpPr/>
          <p:nvPr>
            <p:ph idx="3" type="pic"/>
          </p:nvPr>
        </p:nvSpPr>
        <p:spPr>
          <a:xfrm>
            <a:off x="4669110" y="759693"/>
            <a:ext cx="1809900" cy="26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0" name="Google Shape;120;p54"/>
          <p:cNvSpPr/>
          <p:nvPr>
            <p:ph idx="4" type="pic"/>
          </p:nvPr>
        </p:nvSpPr>
        <p:spPr>
          <a:xfrm>
            <a:off x="6575971" y="759693"/>
            <a:ext cx="1809900" cy="26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1" name="Google Shape;121;p54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25" showMasterSp="0">
  <p:cSld name="slide-025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5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5"/>
          <p:cNvSpPr/>
          <p:nvPr>
            <p:ph idx="2" type="pic"/>
          </p:nvPr>
        </p:nvSpPr>
        <p:spPr>
          <a:xfrm>
            <a:off x="4954972" y="0"/>
            <a:ext cx="4188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5" name="Google Shape;125;p55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35" showMasterSp="0">
  <p:cSld name="slide-035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6"/>
          <p:cNvSpPr/>
          <p:nvPr>
            <p:ph idx="2" type="pic"/>
          </p:nvPr>
        </p:nvSpPr>
        <p:spPr>
          <a:xfrm>
            <a:off x="0" y="3430644"/>
            <a:ext cx="9144000" cy="1713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8" name="Google Shape;128;p56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6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38" showMasterSp="0">
  <p:cSld name="slide-03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7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7"/>
          <p:cNvSpPr/>
          <p:nvPr>
            <p:ph idx="2" type="pic"/>
          </p:nvPr>
        </p:nvSpPr>
        <p:spPr>
          <a:xfrm>
            <a:off x="0" y="342900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3" name="Google Shape;133;p57"/>
          <p:cNvSpPr/>
          <p:nvPr>
            <p:ph idx="3" type="pic"/>
          </p:nvPr>
        </p:nvSpPr>
        <p:spPr>
          <a:xfrm>
            <a:off x="2286000" y="342900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4" name="Google Shape;134;p57"/>
          <p:cNvSpPr/>
          <p:nvPr>
            <p:ph idx="4" type="pic"/>
          </p:nvPr>
        </p:nvSpPr>
        <p:spPr>
          <a:xfrm>
            <a:off x="4572000" y="342900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5" name="Google Shape;135;p57"/>
          <p:cNvSpPr/>
          <p:nvPr>
            <p:ph idx="5" type="pic"/>
          </p:nvPr>
        </p:nvSpPr>
        <p:spPr>
          <a:xfrm>
            <a:off x="6858000" y="342900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6" name="Google Shape;136;p57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42" showMasterSp="0">
  <p:cSld name="slide-04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8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8"/>
          <p:cNvSpPr/>
          <p:nvPr>
            <p:ph idx="2" type="pic"/>
          </p:nvPr>
        </p:nvSpPr>
        <p:spPr>
          <a:xfrm>
            <a:off x="-37" y="0"/>
            <a:ext cx="381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0" name="Google Shape;140;p58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&amp; Untertitel" showMasterSp="0">
  <p:cSld name="Titel &amp; Untertitel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2"/>
          <p:cNvSpPr txBox="1"/>
          <p:nvPr>
            <p:ph type="title"/>
          </p:nvPr>
        </p:nvSpPr>
        <p:spPr>
          <a:xfrm>
            <a:off x="760140" y="759693"/>
            <a:ext cx="76191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" type="body"/>
          </p:nvPr>
        </p:nvSpPr>
        <p:spPr>
          <a:xfrm>
            <a:off x="760140" y="1716405"/>
            <a:ext cx="76191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Font typeface="Helvetica Neue"/>
              <a:buNone/>
              <a:defRPr b="1" sz="3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  <a:defRPr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20000"/>
              </a:lnSpc>
              <a:spcBef>
                <a:spcPts val="2200"/>
              </a:spcBef>
              <a:spcAft>
                <a:spcPts val="0"/>
              </a:spcAft>
              <a:buClr>
                <a:srgbClr val="5E5E5E"/>
              </a:buClr>
              <a:buSzPts val="7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Helvetica Neue Light"/>
              <a:buNone/>
              <a:defRPr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9193"/>
              </a:buClr>
              <a:buSzPts val="1100"/>
              <a:buFont typeface="Helvetica Neue Light"/>
              <a:buNone/>
              <a:defRPr>
                <a:solidFill>
                  <a:srgbClr val="0091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60350" lvl="5" marL="27432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5E5E5E"/>
              </a:buClr>
              <a:buSzPts val="500"/>
              <a:buChar char="■"/>
              <a:defRPr/>
            </a:lvl6pPr>
            <a:lvl7pPr indent="-260350" lvl="6" marL="32004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5E5E5E"/>
              </a:buClr>
              <a:buSzPts val="500"/>
              <a:buChar char="●"/>
              <a:defRPr/>
            </a:lvl7pPr>
            <a:lvl8pPr indent="-260350" lvl="7" marL="36576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5E5E5E"/>
              </a:buClr>
              <a:buSzPts val="500"/>
              <a:buChar char="○"/>
              <a:defRPr/>
            </a:lvl8pPr>
            <a:lvl9pPr indent="-260350" lvl="8" marL="41148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5E5E5E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8193360" y="4619625"/>
            <a:ext cx="1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46" showMasterSp="0">
  <p:cSld name="slide-04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9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9"/>
          <p:cNvSpPr/>
          <p:nvPr>
            <p:ph idx="2" type="pic"/>
          </p:nvPr>
        </p:nvSpPr>
        <p:spPr>
          <a:xfrm>
            <a:off x="0" y="809672"/>
            <a:ext cx="4383600" cy="3524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4" name="Google Shape;144;p59"/>
          <p:cNvSpPr/>
          <p:nvPr>
            <p:ph idx="3" type="pic"/>
          </p:nvPr>
        </p:nvSpPr>
        <p:spPr>
          <a:xfrm>
            <a:off x="6858000" y="2619329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5" name="Google Shape;145;p59"/>
          <p:cNvSpPr/>
          <p:nvPr>
            <p:ph idx="4" type="pic"/>
          </p:nvPr>
        </p:nvSpPr>
        <p:spPr>
          <a:xfrm>
            <a:off x="4476750" y="2619329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6" name="Google Shape;146;p59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47" showMasterSp="0">
  <p:cSld name="slide-047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0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150" name="Google Shape;150;p60"/>
          <p:cNvSpPr/>
          <p:nvPr>
            <p:ph idx="2" type="pic"/>
          </p:nvPr>
        </p:nvSpPr>
        <p:spPr>
          <a:xfrm>
            <a:off x="4959726" y="-89559"/>
            <a:ext cx="5380800" cy="538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49" showMasterSp="0">
  <p:cSld name="slide-049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1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1"/>
          <p:cNvSpPr/>
          <p:nvPr>
            <p:ph idx="2" type="pic"/>
          </p:nvPr>
        </p:nvSpPr>
        <p:spPr>
          <a:xfrm>
            <a:off x="4573860" y="0"/>
            <a:ext cx="152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4" name="Google Shape;154;p61"/>
          <p:cNvSpPr/>
          <p:nvPr>
            <p:ph idx="3" type="pic"/>
          </p:nvPr>
        </p:nvSpPr>
        <p:spPr>
          <a:xfrm>
            <a:off x="6097860" y="0"/>
            <a:ext cx="152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5" name="Google Shape;155;p61"/>
          <p:cNvSpPr/>
          <p:nvPr>
            <p:ph idx="4" type="pic"/>
          </p:nvPr>
        </p:nvSpPr>
        <p:spPr>
          <a:xfrm>
            <a:off x="7621860" y="0"/>
            <a:ext cx="152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6" name="Google Shape;156;p61"/>
          <p:cNvSpPr/>
          <p:nvPr>
            <p:ph idx="5" type="pic"/>
          </p:nvPr>
        </p:nvSpPr>
        <p:spPr>
          <a:xfrm>
            <a:off x="6097860" y="2571750"/>
            <a:ext cx="152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7" name="Google Shape;157;p61"/>
          <p:cNvSpPr/>
          <p:nvPr>
            <p:ph idx="6" type="pic"/>
          </p:nvPr>
        </p:nvSpPr>
        <p:spPr>
          <a:xfrm>
            <a:off x="7621860" y="2572196"/>
            <a:ext cx="152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8" name="Google Shape;158;p61"/>
          <p:cNvSpPr/>
          <p:nvPr>
            <p:ph idx="7" type="pic"/>
          </p:nvPr>
        </p:nvSpPr>
        <p:spPr>
          <a:xfrm>
            <a:off x="4573860" y="2571750"/>
            <a:ext cx="152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9" name="Google Shape;159;p6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Google Shape;160;p61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53" showMasterSp="0">
  <p:cSld name="slide-05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3" name="Google Shape;163;p62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2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55" showMasterSp="0">
  <p:cSld name="slide-05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3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3"/>
          <p:cNvSpPr/>
          <p:nvPr>
            <p:ph idx="2" type="pic"/>
          </p:nvPr>
        </p:nvSpPr>
        <p:spPr>
          <a:xfrm>
            <a:off x="763153" y="759693"/>
            <a:ext cx="2286000" cy="36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8" name="Google Shape;168;p63"/>
          <p:cNvSpPr/>
          <p:nvPr>
            <p:ph idx="3" type="pic"/>
          </p:nvPr>
        </p:nvSpPr>
        <p:spPr>
          <a:xfrm>
            <a:off x="3144403" y="759693"/>
            <a:ext cx="2286000" cy="1762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9" name="Google Shape;169;p63"/>
          <p:cNvSpPr/>
          <p:nvPr>
            <p:ph idx="4" type="pic"/>
          </p:nvPr>
        </p:nvSpPr>
        <p:spPr>
          <a:xfrm>
            <a:off x="3144403" y="2619003"/>
            <a:ext cx="2286000" cy="1762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70" name="Google Shape;170;p63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62" showMasterSp="0">
  <p:cSld name="slide-06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4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4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174" name="Google Shape;174;p64"/>
          <p:cNvSpPr/>
          <p:nvPr>
            <p:ph idx="2" type="pic"/>
          </p:nvPr>
        </p:nvSpPr>
        <p:spPr>
          <a:xfrm>
            <a:off x="5860669" y="2134358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75" name="Google Shape;175;p64"/>
          <p:cNvSpPr/>
          <p:nvPr>
            <p:ph idx="3" type="pic"/>
          </p:nvPr>
        </p:nvSpPr>
        <p:spPr>
          <a:xfrm>
            <a:off x="7117726" y="940386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76" name="Google Shape;176;p64"/>
          <p:cNvSpPr/>
          <p:nvPr>
            <p:ph idx="4" type="pic"/>
          </p:nvPr>
        </p:nvSpPr>
        <p:spPr>
          <a:xfrm>
            <a:off x="4594345" y="940386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63" showMasterSp="0">
  <p:cSld name="slide-06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5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5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180" name="Google Shape;180;p65"/>
          <p:cNvSpPr/>
          <p:nvPr>
            <p:ph idx="2" type="pic"/>
          </p:nvPr>
        </p:nvSpPr>
        <p:spPr>
          <a:xfrm>
            <a:off x="3501463" y="2506604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81" name="Google Shape;181;p65"/>
          <p:cNvSpPr/>
          <p:nvPr>
            <p:ph idx="3" type="pic"/>
          </p:nvPr>
        </p:nvSpPr>
        <p:spPr>
          <a:xfrm>
            <a:off x="486509" y="1225983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82" name="Google Shape;182;p65"/>
          <p:cNvSpPr/>
          <p:nvPr>
            <p:ph idx="4" type="pic"/>
          </p:nvPr>
        </p:nvSpPr>
        <p:spPr>
          <a:xfrm>
            <a:off x="1725264" y="2506604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64" showMasterSp="0">
  <p:cSld name="slide-06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6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6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186" name="Google Shape;186;p66"/>
          <p:cNvSpPr/>
          <p:nvPr>
            <p:ph idx="2" type="pic"/>
          </p:nvPr>
        </p:nvSpPr>
        <p:spPr>
          <a:xfrm>
            <a:off x="4375796" y="1681734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87" name="Google Shape;187;p66"/>
          <p:cNvSpPr/>
          <p:nvPr>
            <p:ph idx="3" type="pic"/>
          </p:nvPr>
        </p:nvSpPr>
        <p:spPr>
          <a:xfrm>
            <a:off x="5589408" y="2914399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88" name="Google Shape;188;p66"/>
          <p:cNvSpPr/>
          <p:nvPr>
            <p:ph idx="4" type="pic"/>
          </p:nvPr>
        </p:nvSpPr>
        <p:spPr>
          <a:xfrm>
            <a:off x="3144390" y="444439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89" name="Google Shape;189;p66"/>
          <p:cNvSpPr/>
          <p:nvPr>
            <p:ph idx="5" type="pic"/>
          </p:nvPr>
        </p:nvSpPr>
        <p:spPr>
          <a:xfrm>
            <a:off x="5607192" y="448993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90" name="Google Shape;190;p66"/>
          <p:cNvSpPr/>
          <p:nvPr>
            <p:ph idx="6" type="pic"/>
          </p:nvPr>
        </p:nvSpPr>
        <p:spPr>
          <a:xfrm>
            <a:off x="6823619" y="1681734"/>
            <a:ext cx="1673100" cy="1677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66" showMasterSp="0">
  <p:cSld name="slide-066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93" name="Google Shape;193;p67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7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71" showMasterSp="0">
  <p:cSld name="slide-07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8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8"/>
          <p:cNvSpPr/>
          <p:nvPr>
            <p:ph idx="2" type="pic"/>
          </p:nvPr>
        </p:nvSpPr>
        <p:spPr>
          <a:xfrm>
            <a:off x="0" y="0"/>
            <a:ext cx="4201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98" name="Google Shape;198;p68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&amp; Untertitel 1" showMasterSp="0">
  <p:cSld name="Titel &amp; Untertitel 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/>
          <p:nvPr>
            <p:ph type="title"/>
          </p:nvPr>
        </p:nvSpPr>
        <p:spPr>
          <a:xfrm>
            <a:off x="760140" y="759693"/>
            <a:ext cx="76191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" type="body"/>
          </p:nvPr>
        </p:nvSpPr>
        <p:spPr>
          <a:xfrm>
            <a:off x="760140" y="1716405"/>
            <a:ext cx="76191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Font typeface="Helvetica Neue"/>
              <a:buNone/>
              <a:defRPr b="1" sz="3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  <a:defRPr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20000"/>
              </a:lnSpc>
              <a:spcBef>
                <a:spcPts val="2200"/>
              </a:spcBef>
              <a:spcAft>
                <a:spcPts val="0"/>
              </a:spcAft>
              <a:buClr>
                <a:srgbClr val="5E5E5E"/>
              </a:buClr>
              <a:buSzPts val="7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Helvetica Neue Light"/>
              <a:buNone/>
              <a:defRPr>
                <a:solidFill>
                  <a:srgbClr val="92929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9193"/>
              </a:buClr>
              <a:buSzPts val="1100"/>
              <a:buFont typeface="Helvetica Neue Light"/>
              <a:buNone/>
              <a:defRPr>
                <a:solidFill>
                  <a:srgbClr val="00919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60350" lvl="5" marL="27432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5E5E5E"/>
              </a:buClr>
              <a:buSzPts val="500"/>
              <a:buChar char="■"/>
              <a:defRPr/>
            </a:lvl6pPr>
            <a:lvl7pPr indent="-260350" lvl="6" marL="32004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5E5E5E"/>
              </a:buClr>
              <a:buSzPts val="500"/>
              <a:buChar char="●"/>
              <a:defRPr/>
            </a:lvl7pPr>
            <a:lvl8pPr indent="-260350" lvl="7" marL="36576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5E5E5E"/>
              </a:buClr>
              <a:buSzPts val="500"/>
              <a:buChar char="○"/>
              <a:defRPr/>
            </a:lvl8pPr>
            <a:lvl9pPr indent="-260350" lvl="8" marL="41148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5E5E5E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2" type="sldNum"/>
          </p:nvPr>
        </p:nvSpPr>
        <p:spPr>
          <a:xfrm>
            <a:off x="8193360" y="4619625"/>
            <a:ext cx="1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72" showMasterSp="0">
  <p:cSld name="slide-07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01" name="Google Shape;201;p69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9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73" showMasterSp="0">
  <p:cSld name="slide-07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0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0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06" name="Google Shape;206;p70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76" showMasterSp="0">
  <p:cSld name="slide-07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1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1"/>
          <p:cNvSpPr/>
          <p:nvPr>
            <p:ph idx="2" type="pic"/>
          </p:nvPr>
        </p:nvSpPr>
        <p:spPr>
          <a:xfrm>
            <a:off x="4810125" y="1355898"/>
            <a:ext cx="1619400" cy="1619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0" name="Google Shape;210;p71"/>
          <p:cNvSpPr/>
          <p:nvPr>
            <p:ph idx="3" type="pic"/>
          </p:nvPr>
        </p:nvSpPr>
        <p:spPr>
          <a:xfrm>
            <a:off x="6569310" y="762000"/>
            <a:ext cx="1809900" cy="180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1" name="Google Shape;211;p71"/>
          <p:cNvSpPr/>
          <p:nvPr>
            <p:ph idx="4" type="pic"/>
          </p:nvPr>
        </p:nvSpPr>
        <p:spPr>
          <a:xfrm>
            <a:off x="6121226" y="2666721"/>
            <a:ext cx="1428900" cy="142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2" name="Google Shape;212;p71"/>
          <p:cNvSpPr/>
          <p:nvPr>
            <p:ph idx="5" type="pic"/>
          </p:nvPr>
        </p:nvSpPr>
        <p:spPr>
          <a:xfrm>
            <a:off x="4572000" y="3142971"/>
            <a:ext cx="1238400" cy="123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3" name="Google Shape;213;p71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81" showMasterSp="0">
  <p:cSld name="slide-08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2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p72"/>
          <p:cNvSpPr/>
          <p:nvPr>
            <p:ph idx="2" type="pic"/>
          </p:nvPr>
        </p:nvSpPr>
        <p:spPr>
          <a:xfrm>
            <a:off x="4572000" y="-3256"/>
            <a:ext cx="4573200" cy="51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8" name="Google Shape;218;p72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82" showMasterSp="0">
  <p:cSld name="slide-08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3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3"/>
          <p:cNvSpPr/>
          <p:nvPr>
            <p:ph idx="2" type="pic"/>
          </p:nvPr>
        </p:nvSpPr>
        <p:spPr>
          <a:xfrm>
            <a:off x="0" y="0"/>
            <a:ext cx="3810000" cy="51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2" name="Google Shape;222;p73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83" showMasterSp="0">
  <p:cSld name="slide-083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4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4"/>
          <p:cNvSpPr/>
          <p:nvPr>
            <p:ph idx="2" type="pic"/>
          </p:nvPr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6" name="Google Shape;226;p74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87" showMasterSp="0">
  <p:cSld name="slide-087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5"/>
          <p:cNvSpPr/>
          <p:nvPr>
            <p:ph idx="2" type="pic"/>
          </p:nvPr>
        </p:nvSpPr>
        <p:spPr>
          <a:xfrm>
            <a:off x="4572446" y="759693"/>
            <a:ext cx="1888800" cy="17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9" name="Google Shape;229;p75"/>
          <p:cNvSpPr/>
          <p:nvPr>
            <p:ph idx="3" type="pic"/>
          </p:nvPr>
        </p:nvSpPr>
        <p:spPr>
          <a:xfrm>
            <a:off x="6499696" y="759693"/>
            <a:ext cx="1888800" cy="17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0" name="Google Shape;230;p75"/>
          <p:cNvSpPr/>
          <p:nvPr>
            <p:ph idx="4" type="pic"/>
          </p:nvPr>
        </p:nvSpPr>
        <p:spPr>
          <a:xfrm>
            <a:off x="6502524" y="2595004"/>
            <a:ext cx="1888800" cy="17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1" name="Google Shape;231;p75"/>
          <p:cNvSpPr/>
          <p:nvPr>
            <p:ph idx="5" type="pic"/>
          </p:nvPr>
        </p:nvSpPr>
        <p:spPr>
          <a:xfrm>
            <a:off x="4571033" y="2595004"/>
            <a:ext cx="1888800" cy="17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2" name="Google Shape;232;p75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5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89" showMasterSp="0">
  <p:cSld name="slide-089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6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6"/>
          <p:cNvSpPr/>
          <p:nvPr>
            <p:ph idx="2" type="pic"/>
          </p:nvPr>
        </p:nvSpPr>
        <p:spPr>
          <a:xfrm>
            <a:off x="0" y="0"/>
            <a:ext cx="4569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7" name="Google Shape;237;p76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91" showMasterSp="0">
  <p:cSld name="slide-09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7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7"/>
          <p:cNvSpPr/>
          <p:nvPr>
            <p:ph idx="2" type="pic"/>
          </p:nvPr>
        </p:nvSpPr>
        <p:spPr>
          <a:xfrm>
            <a:off x="763154" y="764456"/>
            <a:ext cx="3807900" cy="36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1" name="Google Shape;241;p77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93" showMasterSp="0">
  <p:cSld name="slide-093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8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8"/>
          <p:cNvSpPr/>
          <p:nvPr>
            <p:ph idx="2" type="pic"/>
          </p:nvPr>
        </p:nvSpPr>
        <p:spPr>
          <a:xfrm>
            <a:off x="4954413" y="0"/>
            <a:ext cx="418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5" name="Google Shape;245;p78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90" showMasterSp="0">
  <p:cSld name="slide-090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9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9" name="Google Shape;249;p79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96" showMasterSp="0">
  <p:cSld name="slide-096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0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0"/>
          <p:cNvSpPr/>
          <p:nvPr>
            <p:ph idx="2" type="pic"/>
          </p:nvPr>
        </p:nvSpPr>
        <p:spPr>
          <a:xfrm>
            <a:off x="1786" y="0"/>
            <a:ext cx="91404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53" name="Google Shape;253;p80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60" showMasterSp="0">
  <p:cSld name="slide-060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1"/>
          <p:cNvSpPr/>
          <p:nvPr/>
        </p:nvSpPr>
        <p:spPr>
          <a:xfrm>
            <a:off x="-1" y="1714500"/>
            <a:ext cx="9144000" cy="34290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 Light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6" name="Google Shape;256;p81"/>
          <p:cNvSpPr/>
          <p:nvPr>
            <p:ph idx="2" type="pic"/>
          </p:nvPr>
        </p:nvSpPr>
        <p:spPr>
          <a:xfrm>
            <a:off x="6858000" y="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57" name="Google Shape;257;p81"/>
          <p:cNvSpPr/>
          <p:nvPr>
            <p:ph idx="3" type="pic"/>
          </p:nvPr>
        </p:nvSpPr>
        <p:spPr>
          <a:xfrm>
            <a:off x="4572000" y="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58" name="Google Shape;258;p81"/>
          <p:cNvSpPr/>
          <p:nvPr>
            <p:ph idx="4" type="pic"/>
          </p:nvPr>
        </p:nvSpPr>
        <p:spPr>
          <a:xfrm>
            <a:off x="2286000" y="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59" name="Google Shape;259;p81"/>
          <p:cNvSpPr/>
          <p:nvPr>
            <p:ph idx="5" type="pic"/>
          </p:nvPr>
        </p:nvSpPr>
        <p:spPr>
          <a:xfrm>
            <a:off x="0" y="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60" name="Google Shape;260;p81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1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04" showMasterSp="0">
  <p:cSld name="slide-004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2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2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265" name="Google Shape;265;p82"/>
          <p:cNvSpPr/>
          <p:nvPr/>
        </p:nvSpPr>
        <p:spPr>
          <a:xfrm>
            <a:off x="6007615" y="818432"/>
            <a:ext cx="1319673" cy="1308766"/>
          </a:xfrm>
          <a:custGeom>
            <a:rect b="b" l="l" r="r" t="t"/>
            <a:pathLst>
              <a:path extrusionOk="0" h="2181277" w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-139700" lvl="0" marL="1397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Insert Image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2"/>
          <p:cNvSpPr/>
          <p:nvPr>
            <p:ph idx="2" type="pic"/>
          </p:nvPr>
        </p:nvSpPr>
        <p:spPr>
          <a:xfrm>
            <a:off x="5974385" y="779873"/>
            <a:ext cx="1386900" cy="13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with contact data">
  <p:cSld name="Closing with contact dat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3"/>
          <p:cNvSpPr txBox="1"/>
          <p:nvPr/>
        </p:nvSpPr>
        <p:spPr>
          <a:xfrm>
            <a:off x="3220200" y="3388825"/>
            <a:ext cx="270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LET’S TALK!</a:t>
            </a:r>
            <a:endParaRPr b="0" i="0" sz="1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83"/>
          <p:cNvSpPr txBox="1"/>
          <p:nvPr>
            <p:ph idx="1" type="body"/>
          </p:nvPr>
        </p:nvSpPr>
        <p:spPr>
          <a:xfrm>
            <a:off x="2743200" y="3635125"/>
            <a:ext cx="3657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3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-065" showMasterSp="0">
  <p:cSld name="slide-065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/>
          <p:nvPr/>
        </p:nvSpPr>
        <p:spPr>
          <a:xfrm>
            <a:off x="8193360" y="4619625"/>
            <a:ext cx="1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100"/>
              <a:buFont typeface="Helvetica Neue Light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r>
              <a:rPr b="0" i="0" lang="en-US" sz="1100" u="none" cap="none" strike="noStrike"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7"/>
          <p:cNvSpPr/>
          <p:nvPr>
            <p:ph idx="2" type="pic"/>
          </p:nvPr>
        </p:nvSpPr>
        <p:spPr>
          <a:xfrm>
            <a:off x="763153" y="826368"/>
            <a:ext cx="3429300" cy="3552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5" name="Google Shape;45;p37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"/>
          <p:cNvSpPr txBox="1"/>
          <p:nvPr>
            <p:ph type="title"/>
          </p:nvPr>
        </p:nvSpPr>
        <p:spPr>
          <a:xfrm>
            <a:off x="299525" y="2814425"/>
            <a:ext cx="55761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Inferential Statistics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10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806225" y="1928813"/>
            <a:ext cx="4155541" cy="18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confidence interval uses the variability around a statistic to come up with an interval estimate for a parameter. Confidence intervals are useful for estimating parameters because they take sampling error into account.</a:t>
            </a:r>
            <a:endParaRPr/>
          </a:p>
        </p:txBody>
      </p:sp>
      <p:sp>
        <p:nvSpPr>
          <p:cNvPr id="376" name="Google Shape;376;p10"/>
          <p:cNvSpPr/>
          <p:nvPr/>
        </p:nvSpPr>
        <p:spPr>
          <a:xfrm>
            <a:off x="806226" y="3980797"/>
            <a:ext cx="415554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1" lang="en-US" sz="10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95% confidence interval means that if you repeat your study with a new sample in the same way 100 times, you can expect your estimate to lie within the specified range of values 95 times.</a:t>
            </a:r>
            <a:endParaRPr/>
          </a:p>
        </p:txBody>
      </p:sp>
      <p:sp>
        <p:nvSpPr>
          <p:cNvPr id="377" name="Google Shape;377;p10"/>
          <p:cNvSpPr txBox="1"/>
          <p:nvPr>
            <p:ph type="title"/>
          </p:nvPr>
        </p:nvSpPr>
        <p:spPr>
          <a:xfrm>
            <a:off x="760140" y="759693"/>
            <a:ext cx="76191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SemiBold"/>
              <a:buNone/>
            </a:pPr>
            <a: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Parameter Estimates</a:t>
            </a:r>
            <a:b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3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Interval Estimate</a:t>
            </a:r>
            <a:endParaRPr/>
          </a:p>
        </p:txBody>
      </p:sp>
      <p:pic>
        <p:nvPicPr>
          <p:cNvPr id="378" name="Google Shape;378;p10"/>
          <p:cNvPicPr preferRelativeResize="0"/>
          <p:nvPr/>
        </p:nvPicPr>
        <p:blipFill rotWithShape="1">
          <a:blip r:embed="rId4">
            <a:alphaModFix/>
          </a:blip>
          <a:srcRect b="2600" l="817" r="1247" t="1164"/>
          <a:stretch/>
        </p:blipFill>
        <p:spPr>
          <a:xfrm>
            <a:off x="5300664" y="1624424"/>
            <a:ext cx="3757688" cy="281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1"/>
          <p:cNvSpPr txBox="1"/>
          <p:nvPr>
            <p:ph idx="4294967295" type="ctrTitle"/>
          </p:nvPr>
        </p:nvSpPr>
        <p:spPr>
          <a:xfrm>
            <a:off x="170700" y="3286875"/>
            <a:ext cx="540857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Point</a:t>
            </a:r>
            <a:b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Estimates</a:t>
            </a:r>
            <a:endParaRPr b="0" i="0" sz="4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2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0" name="Google Shape;390;p12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12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787842" y="1716317"/>
            <a:ext cx="8130606" cy="1638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Point estimate of the mean of a population is determined by calculating the mean of a sample drawn from the population.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calculation of the mean is the sum of all sample values divided by the number of values.</a:t>
            </a:r>
            <a:endParaRPr/>
          </a:p>
        </p:txBody>
      </p:sp>
      <p:sp>
        <p:nvSpPr>
          <p:cNvPr id="393" name="Google Shape;393;p12"/>
          <p:cNvSpPr/>
          <p:nvPr/>
        </p:nvSpPr>
        <p:spPr>
          <a:xfrm>
            <a:off x="752936" y="3386696"/>
            <a:ext cx="3429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 Light"/>
              <a:buNone/>
            </a:pPr>
            <a:r>
              <a:t/>
            </a:r>
            <a:endParaRPr b="0" i="0" sz="1000" u="none" cap="none" strike="noStrike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4" name="Google Shape;394;p12"/>
          <p:cNvSpPr txBox="1"/>
          <p:nvPr>
            <p:ph type="title"/>
          </p:nvPr>
        </p:nvSpPr>
        <p:spPr>
          <a:xfrm>
            <a:off x="760140" y="759693"/>
            <a:ext cx="76191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Point Estimate for the </a:t>
            </a:r>
            <a:r>
              <a:rPr lang="en-US" sz="3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Population Mean</a:t>
            </a:r>
            <a:endParaRPr/>
          </a:p>
        </p:txBody>
      </p:sp>
      <p:pic>
        <p:nvPicPr>
          <p:cNvPr id="395" name="Google Shape;3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9721" y="3030127"/>
            <a:ext cx="3966835" cy="211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1" name="Google Shape;401;p13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2" name="Google Shape;402;p13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3" name="Google Shape;403;p13"/>
          <p:cNvSpPr/>
          <p:nvPr/>
        </p:nvSpPr>
        <p:spPr>
          <a:xfrm>
            <a:off x="317565" y="2429708"/>
            <a:ext cx="4164171" cy="1606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point estimate of the population variance &amp; standard deviation is simply the sample variance &amp; sample standard deviation</a:t>
            </a:r>
            <a:endParaRPr/>
          </a:p>
        </p:txBody>
      </p:sp>
      <p:sp>
        <p:nvSpPr>
          <p:cNvPr id="404" name="Google Shape;404;p13"/>
          <p:cNvSpPr/>
          <p:nvPr/>
        </p:nvSpPr>
        <p:spPr>
          <a:xfrm>
            <a:off x="752936" y="3386696"/>
            <a:ext cx="3429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 Light"/>
              <a:buNone/>
            </a:pPr>
            <a:r>
              <a:t/>
            </a:r>
            <a:endParaRPr b="0" i="0" sz="1000" u="none" cap="none" strike="noStrike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5" name="Google Shape;405;p13"/>
          <p:cNvSpPr txBox="1"/>
          <p:nvPr>
            <p:ph type="title"/>
          </p:nvPr>
        </p:nvSpPr>
        <p:spPr>
          <a:xfrm>
            <a:off x="317565" y="485877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Point Estimate for the </a:t>
            </a:r>
            <a:r>
              <a:rPr lang="en-US" sz="3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Population Variance &amp; Standard Deviation</a:t>
            </a:r>
            <a:endParaRPr/>
          </a:p>
        </p:txBody>
      </p:sp>
      <p:pic>
        <p:nvPicPr>
          <p:cNvPr id="406" name="Google Shape;40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1236" y="1182062"/>
            <a:ext cx="4130675" cy="277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4"/>
          <p:cNvSpPr txBox="1"/>
          <p:nvPr>
            <p:ph idx="4294967295" type="ctrTitle"/>
          </p:nvPr>
        </p:nvSpPr>
        <p:spPr>
          <a:xfrm>
            <a:off x="170700" y="3286875"/>
            <a:ext cx="540857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Interval</a:t>
            </a:r>
            <a:b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Estimates</a:t>
            </a:r>
            <a:endParaRPr b="0" i="0" sz="4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5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8" name="Google Shape;418;p15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760140" y="1892944"/>
            <a:ext cx="3849074" cy="2201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 interval estimate is a type of estimation that uses a </a:t>
            </a:r>
            <a:r>
              <a:rPr b="1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range</a:t>
            </a: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 (or interval) of values, based on sampling information, to “</a:t>
            </a:r>
            <a:r>
              <a:rPr b="1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capture</a:t>
            </a: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” or “</a:t>
            </a:r>
            <a:r>
              <a:rPr b="1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cover</a:t>
            </a: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” the true population parameter being inferred / estimated.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212121"/>
              </a:buClr>
              <a:buSzPts val="18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Interval estimates are created using a confidence level, which is the probability that your interval truly captures the population parameter being estimated.</a:t>
            </a:r>
            <a:endParaRPr/>
          </a:p>
        </p:txBody>
      </p:sp>
      <p:sp>
        <p:nvSpPr>
          <p:cNvPr id="421" name="Google Shape;421;p15"/>
          <p:cNvSpPr/>
          <p:nvPr/>
        </p:nvSpPr>
        <p:spPr>
          <a:xfrm>
            <a:off x="752936" y="3386696"/>
            <a:ext cx="3429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 Light"/>
              <a:buNone/>
            </a:pPr>
            <a:r>
              <a:t/>
            </a:r>
            <a:endParaRPr b="0" i="0" sz="1000" u="none" cap="none" strike="noStrike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2" name="Google Shape;422;p15"/>
          <p:cNvSpPr txBox="1"/>
          <p:nvPr>
            <p:ph type="title"/>
          </p:nvPr>
        </p:nvSpPr>
        <p:spPr>
          <a:xfrm>
            <a:off x="760140" y="759693"/>
            <a:ext cx="76191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Confidence Interval </a:t>
            </a:r>
            <a:r>
              <a:rPr lang="en-US" sz="3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(The Interval Estimate)</a:t>
            </a:r>
            <a:endParaRPr/>
          </a:p>
        </p:txBody>
      </p:sp>
      <p:pic>
        <p:nvPicPr>
          <p:cNvPr descr="Confidence Interval Estimate" id="423" name="Google Shape;4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5000" y="1421508"/>
            <a:ext cx="4395801" cy="357310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"/>
          <p:cNvSpPr txBox="1"/>
          <p:nvPr/>
        </p:nvSpPr>
        <p:spPr>
          <a:xfrm>
            <a:off x="181586" y="4281037"/>
            <a:ext cx="445552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4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Because we use a confidence level, we often call these interval estimates a confidence interval.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" name="Google Shape;430;p16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1" name="Google Shape;431;p16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2" name="Google Shape;432;p16"/>
          <p:cNvSpPr/>
          <p:nvPr/>
        </p:nvSpPr>
        <p:spPr>
          <a:xfrm>
            <a:off x="311700" y="541007"/>
            <a:ext cx="8089350" cy="2143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confidence level is an often misunderstood concept.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When we say that we have 95% confidence in our interval estimate, we do not mean that 95% of the overall population falls within the confidence interval.</a:t>
            </a:r>
            <a:endParaRPr/>
          </a:p>
        </p:txBody>
      </p:sp>
      <p:sp>
        <p:nvSpPr>
          <p:cNvPr id="433" name="Google Shape;43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SemiBold"/>
              <a:buNone/>
            </a:pPr>
            <a: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does a Confidence Level Mean?</a:t>
            </a:r>
            <a:endParaRPr sz="32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Difference between Confidence Level and Confidence Interval" id="434" name="Google Shape;434;p16"/>
          <p:cNvPicPr preferRelativeResize="0"/>
          <p:nvPr/>
        </p:nvPicPr>
        <p:blipFill rotWithShape="1">
          <a:blip r:embed="rId3">
            <a:alphaModFix/>
          </a:blip>
          <a:srcRect b="0" l="9639" r="3370" t="12172"/>
          <a:stretch/>
        </p:blipFill>
        <p:spPr>
          <a:xfrm>
            <a:off x="5866856" y="2082849"/>
            <a:ext cx="2800350" cy="282729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6"/>
          <p:cNvSpPr txBox="1"/>
          <p:nvPr/>
        </p:nvSpPr>
        <p:spPr>
          <a:xfrm>
            <a:off x="311700" y="2333354"/>
            <a:ext cx="5589038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1" i="0" lang="en-US" sz="1400" u="none" cap="none" strike="noStrike">
                <a:solidFill>
                  <a:srgbClr val="21212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confidence level is the probability that your confidence interval truly captures the population parameter being estimated.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So, if we have a 95% confidence level, we can be confident that 95% of the time </a:t>
            </a:r>
            <a:r>
              <a:rPr b="0" i="1" lang="en-US" sz="12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(95 out of 100)</a:t>
            </a: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our interval estimate will accurately capture the true parameter being estimated.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1" name="Google Shape;441;p17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2" name="Google Shape;442;p17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3" name="Google Shape;443;p17"/>
          <p:cNvSpPr/>
          <p:nvPr/>
        </p:nvSpPr>
        <p:spPr>
          <a:xfrm>
            <a:off x="311701" y="1092994"/>
            <a:ext cx="8089350" cy="569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If you look at the graph below, the true population parameter (μ in this case) is shown as the solid blue line down the middle.</a:t>
            </a:r>
            <a:endParaRPr/>
          </a:p>
        </p:txBody>
      </p:sp>
      <p:sp>
        <p:nvSpPr>
          <p:cNvPr id="444" name="Google Shape;44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SemiBold"/>
              <a:buNone/>
            </a:pPr>
            <a: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does a Confidence Level Mean?</a:t>
            </a:r>
            <a:endParaRPr sz="32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fidence Interval Interpretation" id="445" name="Google Shape;4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053" y="1738144"/>
            <a:ext cx="6007894" cy="198608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7"/>
          <p:cNvSpPr txBox="1"/>
          <p:nvPr/>
        </p:nvSpPr>
        <p:spPr>
          <a:xfrm>
            <a:off x="311700" y="3903418"/>
            <a:ext cx="808935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19 of the 20 intervals created, the true population mean is captured within those 19 intervals.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 is only 1 interval that does not capture the true population mean and it’s shown in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</a:t>
            </a: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8"/>
          <p:cNvSpPr txBox="1"/>
          <p:nvPr>
            <p:ph type="title"/>
          </p:nvPr>
        </p:nvSpPr>
        <p:spPr>
          <a:xfrm>
            <a:off x="311699" y="555600"/>
            <a:ext cx="7146375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SemiBold"/>
              <a:buNone/>
            </a:pPr>
            <a: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Confidence Interval Equation</a:t>
            </a:r>
            <a:endParaRPr/>
          </a:p>
        </p:txBody>
      </p:sp>
      <p:sp>
        <p:nvSpPr>
          <p:cNvPr id="452" name="Google Shape;452;p18"/>
          <p:cNvSpPr txBox="1"/>
          <p:nvPr>
            <p:ph idx="1" type="body"/>
          </p:nvPr>
        </p:nvSpPr>
        <p:spPr>
          <a:xfrm>
            <a:off x="311699" y="1157288"/>
            <a:ext cx="8053631" cy="3411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0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confidence interval equation is comprised of 3 parts: </a:t>
            </a:r>
            <a:r>
              <a:rPr b="1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a point estimate (also sometimes called a sample statistic)</a:t>
            </a:r>
            <a:r>
              <a:rPr b="0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, </a:t>
            </a:r>
            <a:r>
              <a:rPr b="1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a confidence level</a:t>
            </a:r>
            <a:r>
              <a:rPr b="0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a </a:t>
            </a:r>
            <a:r>
              <a:rPr b="1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margin of error</a:t>
            </a:r>
            <a:r>
              <a:rPr b="0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0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 </a:t>
            </a:r>
            <a:r>
              <a:rPr b="1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point estimate</a:t>
            </a:r>
            <a:r>
              <a:rPr b="0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or statistic, is the most likely value of the population parameter and the </a:t>
            </a:r>
            <a:r>
              <a:rPr b="1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confidence level &amp; margin of error</a:t>
            </a:r>
            <a:r>
              <a:rPr b="0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 represents the amount of uncertainty associated with the sample taken.</a:t>
            </a:r>
            <a:endParaRPr/>
          </a:p>
          <a:p>
            <a:pPr indent="0" lvl="0" marL="1524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Confidence Interval = Point Estimate </a:t>
            </a:r>
            <a:r>
              <a:rPr b="1" i="0" lang="en-US" sz="1400" u="sng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+</a:t>
            </a:r>
            <a:r>
              <a:rPr b="1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 Confidence Level * Margin of Error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SzPts val="1200"/>
              <a:buNone/>
            </a:pPr>
            <a:r>
              <a:rPr b="0" i="0" lang="en-US" sz="1400">
                <a:solidFill>
                  <a:srgbClr val="222222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When dealing with the population mean, the confidence interval looks like this:</a:t>
            </a:r>
            <a:endParaRPr/>
          </a:p>
        </p:txBody>
      </p:sp>
      <p:pic>
        <p:nvPicPr>
          <p:cNvPr descr="Confidence Interval for Population Mean Explainer" id="453" name="Google Shape;4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3495" y="3654506"/>
            <a:ext cx="4330038" cy="132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9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19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0" name="Google Shape;460;p19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1" name="Google Shape;461;p19"/>
          <p:cNvSpPr/>
          <p:nvPr/>
        </p:nvSpPr>
        <p:spPr>
          <a:xfrm>
            <a:off x="787842" y="1716317"/>
            <a:ext cx="8130606" cy="71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These two possible equations are based on whether the population variance is known or unknown.</a:t>
            </a:r>
            <a:endParaRPr/>
          </a:p>
        </p:txBody>
      </p:sp>
      <p:sp>
        <p:nvSpPr>
          <p:cNvPr id="462" name="Google Shape;462;p19"/>
          <p:cNvSpPr/>
          <p:nvPr/>
        </p:nvSpPr>
        <p:spPr>
          <a:xfrm>
            <a:off x="752936" y="3386696"/>
            <a:ext cx="3429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 Light"/>
              <a:buNone/>
            </a:pPr>
            <a:r>
              <a:t/>
            </a:r>
            <a:endParaRPr b="0" i="0" sz="1000" u="none" cap="none" strike="noStrike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3" name="Google Shape;463;p19"/>
          <p:cNvSpPr txBox="1"/>
          <p:nvPr>
            <p:ph type="title"/>
          </p:nvPr>
        </p:nvSpPr>
        <p:spPr>
          <a:xfrm>
            <a:off x="760140" y="759693"/>
            <a:ext cx="76191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Confidence Interval for </a:t>
            </a:r>
            <a:r>
              <a:rPr lang="en-US" sz="3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Population Mean</a:t>
            </a:r>
            <a:endParaRPr/>
          </a:p>
        </p:txBody>
      </p:sp>
      <p:sp>
        <p:nvSpPr>
          <p:cNvPr id="464" name="Google Shape;464;p19"/>
          <p:cNvSpPr txBox="1"/>
          <p:nvPr/>
        </p:nvSpPr>
        <p:spPr>
          <a:xfrm>
            <a:off x="752936" y="4206751"/>
            <a:ext cx="7912525" cy="708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4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Generally, if the sample size is less than 30, the t-distribution should be used. If the sample size is greater than 30, then the normal distribution can be used.</a:t>
            </a:r>
            <a:endParaRPr/>
          </a:p>
        </p:txBody>
      </p:sp>
      <p:sp>
        <p:nvSpPr>
          <p:cNvPr id="465" name="Google Shape;465;p19"/>
          <p:cNvSpPr txBox="1"/>
          <p:nvPr/>
        </p:nvSpPr>
        <p:spPr>
          <a:xfrm>
            <a:off x="752936" y="2532208"/>
            <a:ext cx="3819064" cy="14378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16" r="-31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6" name="Google Shape;466;p19"/>
          <p:cNvSpPr txBox="1"/>
          <p:nvPr/>
        </p:nvSpPr>
        <p:spPr>
          <a:xfrm>
            <a:off x="4665000" y="2532207"/>
            <a:ext cx="4113983" cy="14402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9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"/>
          <p:cNvSpPr txBox="1"/>
          <p:nvPr>
            <p:ph type="title"/>
          </p:nvPr>
        </p:nvSpPr>
        <p:spPr>
          <a:xfrm>
            <a:off x="762000" y="640625"/>
            <a:ext cx="34293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sz="4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Inferential Statistics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1" name="Google Shape;281;p2"/>
          <p:cNvGrpSpPr/>
          <p:nvPr/>
        </p:nvGrpSpPr>
        <p:grpSpPr>
          <a:xfrm>
            <a:off x="3161703" y="779585"/>
            <a:ext cx="5843382" cy="3199318"/>
            <a:chOff x="1409" y="432340"/>
            <a:chExt cx="5843382" cy="3199318"/>
          </a:xfrm>
        </p:grpSpPr>
        <p:sp>
          <p:nvSpPr>
            <p:cNvPr id="282" name="Google Shape;282;p2"/>
            <p:cNvSpPr/>
            <p:nvPr/>
          </p:nvSpPr>
          <p:spPr>
            <a:xfrm>
              <a:off x="2923101" y="1754373"/>
              <a:ext cx="1599659" cy="55525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3" name="Google Shape;283;p2"/>
            <p:cNvSpPr/>
            <p:nvPr/>
          </p:nvSpPr>
          <p:spPr>
            <a:xfrm>
              <a:off x="1323441" y="1754373"/>
              <a:ext cx="1599659" cy="55525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4" name="Google Shape;284;p2"/>
            <p:cNvSpPr/>
            <p:nvPr/>
          </p:nvSpPr>
          <p:spPr>
            <a:xfrm>
              <a:off x="2262084" y="432340"/>
              <a:ext cx="1322032" cy="1322032"/>
            </a:xfrm>
            <a:prstGeom prst="arc">
              <a:avLst>
                <a:gd fmla="val 13200000" name="adj1"/>
                <a:gd fmla="val 192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262084" y="432340"/>
              <a:ext cx="1322032" cy="1322032"/>
            </a:xfrm>
            <a:prstGeom prst="arc">
              <a:avLst>
                <a:gd fmla="val 2400000" name="adj1"/>
                <a:gd fmla="val 84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601068" y="670306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 txBox="1"/>
            <p:nvPr/>
          </p:nvSpPr>
          <p:spPr>
            <a:xfrm>
              <a:off x="1601068" y="670306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Inferential Statistics</a:t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62425" y="2309626"/>
              <a:ext cx="1322032" cy="1322032"/>
            </a:xfrm>
            <a:prstGeom prst="arc">
              <a:avLst>
                <a:gd fmla="val 13200000" name="adj1"/>
                <a:gd fmla="val 192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62425" y="2309626"/>
              <a:ext cx="1322032" cy="1322032"/>
            </a:xfrm>
            <a:prstGeom prst="arc">
              <a:avLst>
                <a:gd fmla="val 2400000" name="adj1"/>
                <a:gd fmla="val 84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409" y="2547592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 txBox="1"/>
            <p:nvPr/>
          </p:nvSpPr>
          <p:spPr>
            <a:xfrm>
              <a:off x="1409" y="2547592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Parameter Estimate</a:t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61743" y="2309626"/>
              <a:ext cx="1322032" cy="1322032"/>
            </a:xfrm>
            <a:prstGeom prst="arc">
              <a:avLst>
                <a:gd fmla="val 13200000" name="adj1"/>
                <a:gd fmla="val 192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61743" y="2309626"/>
              <a:ext cx="1322032" cy="1322032"/>
            </a:xfrm>
            <a:prstGeom prst="arc">
              <a:avLst>
                <a:gd fmla="val 2400000" name="adj1"/>
                <a:gd fmla="val 84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200727" y="2547592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 txBox="1"/>
            <p:nvPr/>
          </p:nvSpPr>
          <p:spPr>
            <a:xfrm>
              <a:off x="3200727" y="2547592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Hypothesis Testing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0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2" name="Google Shape;472;p20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4" name="Google Shape;474;p20"/>
          <p:cNvSpPr/>
          <p:nvPr/>
        </p:nvSpPr>
        <p:spPr>
          <a:xfrm>
            <a:off x="311700" y="1344981"/>
            <a:ext cx="4588913" cy="1606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One key difference with this equation when compared against the ones for the population mean, is that  these confidence intervals are 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 symmetric</a:t>
            </a: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/>
          </a:p>
        </p:txBody>
      </p:sp>
      <p:sp>
        <p:nvSpPr>
          <p:cNvPr id="475" name="Google Shape;4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Confidence Interval for </a:t>
            </a:r>
            <a:r>
              <a:rPr lang="en-US" sz="3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Population Variance &amp; Standard Deviation</a:t>
            </a:r>
            <a:endParaRPr/>
          </a:p>
        </p:txBody>
      </p:sp>
      <p:pic>
        <p:nvPicPr>
          <p:cNvPr descr="Confidence Intervals for Population Variance and Population Standard Deviation" id="476" name="Google Shape;47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044" y="2951979"/>
            <a:ext cx="7296394" cy="203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4" name="Google Shape;4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Confidence Interval for </a:t>
            </a:r>
            <a:r>
              <a:rPr lang="en-US" sz="3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Population Proportion</a:t>
            </a:r>
            <a:endParaRPr/>
          </a:p>
        </p:txBody>
      </p:sp>
      <p:sp>
        <p:nvSpPr>
          <p:cNvPr id="485" name="Google Shape;485;p21"/>
          <p:cNvSpPr/>
          <p:nvPr/>
        </p:nvSpPr>
        <p:spPr>
          <a:xfrm>
            <a:off x="4195871" y="3168726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6" name="Google Shape;486;p21"/>
          <p:cNvSpPr/>
          <p:nvPr/>
        </p:nvSpPr>
        <p:spPr>
          <a:xfrm>
            <a:off x="3180124" y="2321175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7" name="Google Shape;487;p21"/>
          <p:cNvSpPr/>
          <p:nvPr/>
        </p:nvSpPr>
        <p:spPr>
          <a:xfrm>
            <a:off x="3198428" y="2165624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21"/>
          <p:cNvSpPr/>
          <p:nvPr/>
        </p:nvSpPr>
        <p:spPr>
          <a:xfrm>
            <a:off x="311700" y="1680482"/>
            <a:ext cx="8130606" cy="71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Proportion confidence intervals estimate the range within which the true proportion lies. Use normal approximation when sample size is large enough.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/>
          </a:p>
        </p:txBody>
      </p:sp>
      <p:sp>
        <p:nvSpPr>
          <p:cNvPr id="489" name="Google Shape;489;p21"/>
          <p:cNvSpPr/>
          <p:nvPr/>
        </p:nvSpPr>
        <p:spPr>
          <a:xfrm>
            <a:off x="311700" y="3344905"/>
            <a:ext cx="3429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 Light"/>
              <a:buNone/>
            </a:pPr>
            <a:r>
              <a:t/>
            </a:r>
            <a:endParaRPr b="0" i="0" sz="1000" u="none" cap="none" strike="noStrike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0" name="Google Shape;490;p21"/>
          <p:cNvSpPr txBox="1"/>
          <p:nvPr/>
        </p:nvSpPr>
        <p:spPr>
          <a:xfrm>
            <a:off x="311700" y="2490417"/>
            <a:ext cx="3819064" cy="11510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91" name="Google Shape;491;p21"/>
          <p:cNvSpPr txBox="1"/>
          <p:nvPr/>
        </p:nvSpPr>
        <p:spPr>
          <a:xfrm>
            <a:off x="4223764" y="2490416"/>
            <a:ext cx="4113983" cy="115108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2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7" name="Google Shape;497;p22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8" name="Google Shape;498;p22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9" name="Google Shape;499;p22"/>
          <p:cNvSpPr/>
          <p:nvPr/>
        </p:nvSpPr>
        <p:spPr>
          <a:xfrm>
            <a:off x="311700" y="1344981"/>
            <a:ext cx="4588913" cy="1606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One key difference with this equation when compared against the ones for the population mean, is that  these confidence intervals are 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 symmetric</a:t>
            </a: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/>
          </a:p>
        </p:txBody>
      </p:sp>
      <p:sp>
        <p:nvSpPr>
          <p:cNvPr id="500" name="Google Shape;50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Confidence Interval for </a:t>
            </a:r>
            <a:r>
              <a:rPr lang="en-US" sz="3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Population Variance &amp; Standard Deviation</a:t>
            </a:r>
            <a:endParaRPr/>
          </a:p>
        </p:txBody>
      </p:sp>
      <p:pic>
        <p:nvPicPr>
          <p:cNvPr descr="Confidence Intervals for Population Variance and Population Standard Deviation" id="501" name="Google Shape;5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044" y="2951979"/>
            <a:ext cx="7296394" cy="203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Factors Affecting Confidence Interval Width</a:t>
            </a:r>
            <a:endParaRPr/>
          </a:p>
        </p:txBody>
      </p:sp>
      <p:sp>
        <p:nvSpPr>
          <p:cNvPr id="507" name="Google Shape;507;p23"/>
          <p:cNvSpPr txBox="1"/>
          <p:nvPr>
            <p:ph idx="1" type="body"/>
          </p:nvPr>
        </p:nvSpPr>
        <p:spPr>
          <a:xfrm>
            <a:off x="311700" y="1371599"/>
            <a:ext cx="4953244" cy="3197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600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Confidence level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-US" sz="12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(higher confidence = wider interval)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600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Sample size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-US" sz="12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(larger sample = narrower interval)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600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Population variability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-US" sz="12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(greater variability = wider interval)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600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Sampling method</a:t>
            </a:r>
            <a:endParaRPr/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ontent - Confidence intervals" id="508" name="Google Shape;5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283" y="1391830"/>
            <a:ext cx="4715692" cy="257889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3"/>
          <p:cNvSpPr txBox="1"/>
          <p:nvPr/>
        </p:nvSpPr>
        <p:spPr>
          <a:xfrm>
            <a:off x="311700" y="4307264"/>
            <a:ext cx="3916583" cy="706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Narrower but riskier…!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Wider but Safer ;)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Sample Size Considerations</a:t>
            </a:r>
            <a:endParaRPr/>
          </a:p>
        </p:txBody>
      </p:sp>
      <p:sp>
        <p:nvSpPr>
          <p:cNvPr id="515" name="Google Shape;515;p24"/>
          <p:cNvSpPr txBox="1"/>
          <p:nvPr>
            <p:ph idx="1" type="body"/>
          </p:nvPr>
        </p:nvSpPr>
        <p:spPr>
          <a:xfrm>
            <a:off x="311700" y="1112521"/>
            <a:ext cx="4110281" cy="34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Sample Size Matters…?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 sz="16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Ensures accurate representation of the population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 sz="16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Reduces sampling error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 sz="16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Increases precision of estimates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 sz="16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Enhances the power of statistical tests</a:t>
            </a:r>
            <a:endParaRPr/>
          </a:p>
        </p:txBody>
      </p:sp>
      <p:pic>
        <p:nvPicPr>
          <p:cNvPr descr="8 Confidence Intervals | PSY317L Guidebook" id="516" name="Google Shape;5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981" y="1343365"/>
            <a:ext cx="4095750" cy="282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Sample Size Determination Formulas</a:t>
            </a:r>
            <a:endParaRPr/>
          </a:p>
        </p:txBody>
      </p:sp>
      <p:sp>
        <p:nvSpPr>
          <p:cNvPr id="522" name="Google Shape;522;p25"/>
          <p:cNvSpPr txBox="1"/>
          <p:nvPr>
            <p:ph idx="1" type="body"/>
          </p:nvPr>
        </p:nvSpPr>
        <p:spPr>
          <a:xfrm>
            <a:off x="311700" y="1371599"/>
            <a:ext cx="4110281" cy="31972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523" name="Google Shape;523;p25"/>
          <p:cNvSpPr txBox="1"/>
          <p:nvPr/>
        </p:nvSpPr>
        <p:spPr>
          <a:xfrm>
            <a:off x="4572000" y="1371599"/>
            <a:ext cx="4110281" cy="31972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Montserrat SemiBold"/>
              <a:buNone/>
            </a:pPr>
            <a:r>
              <a:rPr lang="en-US" sz="3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Statistical Power</a:t>
            </a:r>
            <a:endParaRPr/>
          </a:p>
        </p:txBody>
      </p:sp>
      <p:sp>
        <p:nvSpPr>
          <p:cNvPr id="529" name="Google Shape;529;p26"/>
          <p:cNvSpPr txBox="1"/>
          <p:nvPr>
            <p:ph idx="1" type="body"/>
          </p:nvPr>
        </p:nvSpPr>
        <p:spPr>
          <a:xfrm>
            <a:off x="311700" y="1112521"/>
            <a:ext cx="8396531" cy="34563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descr="5 ways to Increase Statistical Power | Towards Data Science" id="530" name="Google Shape;53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2650595"/>
            <a:ext cx="5807868" cy="241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7"/>
          <p:cNvSpPr/>
          <p:nvPr>
            <p:ph idx="2" type="pic"/>
          </p:nvPr>
        </p:nvSpPr>
        <p:spPr>
          <a:xfrm>
            <a:off x="763153" y="826368"/>
            <a:ext cx="3058753" cy="35526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Microscope with chemical flasks" id="536" name="Google Shape;5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137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8"/>
          <p:cNvSpPr txBox="1"/>
          <p:nvPr>
            <p:ph idx="4294967295" type="ctrTitle"/>
          </p:nvPr>
        </p:nvSpPr>
        <p:spPr>
          <a:xfrm>
            <a:off x="170700" y="3286875"/>
            <a:ext cx="540857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be </a:t>
            </a:r>
            <a:b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Continued…</a:t>
            </a:r>
            <a:endParaRPr b="0" i="0" sz="4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"/>
          <p:cNvSpPr txBox="1"/>
          <p:nvPr>
            <p:ph type="title"/>
          </p:nvPr>
        </p:nvSpPr>
        <p:spPr>
          <a:xfrm>
            <a:off x="762000" y="640625"/>
            <a:ext cx="34293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sz="4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Inferential Statistics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3"/>
          <p:cNvSpPr/>
          <p:nvPr/>
        </p:nvSpPr>
        <p:spPr>
          <a:xfrm>
            <a:off x="3386138" y="2521744"/>
            <a:ext cx="2350293" cy="16216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3"/>
          <p:cNvGrpSpPr/>
          <p:nvPr/>
        </p:nvGrpSpPr>
        <p:grpSpPr>
          <a:xfrm>
            <a:off x="3161703" y="779585"/>
            <a:ext cx="5843382" cy="3199318"/>
            <a:chOff x="1409" y="432340"/>
            <a:chExt cx="5843382" cy="3199318"/>
          </a:xfrm>
        </p:grpSpPr>
        <p:sp>
          <p:nvSpPr>
            <p:cNvPr id="303" name="Google Shape;303;p3"/>
            <p:cNvSpPr/>
            <p:nvPr/>
          </p:nvSpPr>
          <p:spPr>
            <a:xfrm>
              <a:off x="2923101" y="1754373"/>
              <a:ext cx="1599659" cy="55525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4" name="Google Shape;304;p3"/>
            <p:cNvSpPr/>
            <p:nvPr/>
          </p:nvSpPr>
          <p:spPr>
            <a:xfrm>
              <a:off x="1323441" y="1754373"/>
              <a:ext cx="1599659" cy="55525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5" name="Google Shape;305;p3"/>
            <p:cNvSpPr/>
            <p:nvPr/>
          </p:nvSpPr>
          <p:spPr>
            <a:xfrm>
              <a:off x="2262084" y="432340"/>
              <a:ext cx="1322032" cy="1322032"/>
            </a:xfrm>
            <a:prstGeom prst="arc">
              <a:avLst>
                <a:gd fmla="val 13200000" name="adj1"/>
                <a:gd fmla="val 192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262084" y="432340"/>
              <a:ext cx="1322032" cy="1322032"/>
            </a:xfrm>
            <a:prstGeom prst="arc">
              <a:avLst>
                <a:gd fmla="val 2400000" name="adj1"/>
                <a:gd fmla="val 84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1601068" y="670306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 txBox="1"/>
            <p:nvPr/>
          </p:nvSpPr>
          <p:spPr>
            <a:xfrm>
              <a:off x="1601068" y="670306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Inferential Statistics</a:t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662425" y="2309626"/>
              <a:ext cx="1322032" cy="1322032"/>
            </a:xfrm>
            <a:prstGeom prst="arc">
              <a:avLst>
                <a:gd fmla="val 13200000" name="adj1"/>
                <a:gd fmla="val 192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662425" y="2309626"/>
              <a:ext cx="1322032" cy="1322032"/>
            </a:xfrm>
            <a:prstGeom prst="arc">
              <a:avLst>
                <a:gd fmla="val 2400000" name="adj1"/>
                <a:gd fmla="val 84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409" y="2547592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 txBox="1"/>
            <p:nvPr/>
          </p:nvSpPr>
          <p:spPr>
            <a:xfrm>
              <a:off x="1409" y="2547592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Parameter Estimate</a:t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861743" y="2309626"/>
              <a:ext cx="1322032" cy="1322032"/>
            </a:xfrm>
            <a:prstGeom prst="arc">
              <a:avLst>
                <a:gd fmla="val 13200000" name="adj1"/>
                <a:gd fmla="val 192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861743" y="2309626"/>
              <a:ext cx="1322032" cy="1322032"/>
            </a:xfrm>
            <a:prstGeom prst="arc">
              <a:avLst>
                <a:gd fmla="val 2400000" name="adj1"/>
                <a:gd fmla="val 8400000" name="adj2"/>
              </a:avLst>
            </a:prstGeom>
            <a:noFill/>
            <a:ln cap="flat" cmpd="sng" w="25400">
              <a:solidFill>
                <a:srgbClr val="41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200727" y="2547592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 txBox="1"/>
            <p:nvPr/>
          </p:nvSpPr>
          <p:spPr>
            <a:xfrm>
              <a:off x="3200727" y="2547592"/>
              <a:ext cx="2644064" cy="8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Hypothesis Testing</a:t>
              </a:r>
              <a:endParaRPr/>
            </a:p>
          </p:txBody>
        </p:sp>
      </p:grpSp>
      <p:sp>
        <p:nvSpPr>
          <p:cNvPr id="317" name="Google Shape;317;p3"/>
          <p:cNvSpPr/>
          <p:nvPr/>
        </p:nvSpPr>
        <p:spPr>
          <a:xfrm>
            <a:off x="2244516" y="3168254"/>
            <a:ext cx="857250" cy="4607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"/>
          <p:cNvSpPr txBox="1"/>
          <p:nvPr/>
        </p:nvSpPr>
        <p:spPr>
          <a:xfrm>
            <a:off x="485775" y="3229363"/>
            <a:ext cx="1814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Today's Topic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"/>
          <p:cNvSpPr txBox="1"/>
          <p:nvPr>
            <p:ph idx="4294967295" type="ctrTitle"/>
          </p:nvPr>
        </p:nvSpPr>
        <p:spPr>
          <a:xfrm>
            <a:off x="170700" y="3286875"/>
            <a:ext cx="540857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Parameter Estimates</a:t>
            </a:r>
            <a:endParaRPr b="0" i="0" sz="4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Populations, Samples &amp; Inferential Statistics</a:t>
            </a:r>
            <a:endParaRPr/>
          </a:p>
        </p:txBody>
      </p:sp>
      <p:sp>
        <p:nvSpPr>
          <p:cNvPr id="330" name="Google Shape;330;p5"/>
          <p:cNvSpPr txBox="1"/>
          <p:nvPr>
            <p:ph idx="1" type="body"/>
          </p:nvPr>
        </p:nvSpPr>
        <p:spPr>
          <a:xfrm>
            <a:off x="311700" y="1371601"/>
            <a:ext cx="8520600" cy="19359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Inferential statistics is a collection of methods that allow us to make inferences about a population based on information obtained from a sample of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</a:pPr>
            <a:r>
              <a:rPr lang="en-US" sz="1400">
                <a:latin typeface="Poppins Light"/>
                <a:ea typeface="Poppins Light"/>
                <a:cs typeface="Poppins Light"/>
                <a:sym typeface="Poppins Light"/>
              </a:rPr>
              <a:t>Within statistics, a Population is defined as a total set of  objects, events or observations about which you want to study.</a:t>
            </a:r>
            <a:endParaRPr/>
          </a:p>
        </p:txBody>
      </p:sp>
      <p:pic>
        <p:nvPicPr>
          <p:cNvPr descr="Population &amp; Sampling -2x" id="331" name="Google Shape;3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835" y="2730644"/>
            <a:ext cx="4375986" cy="193595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"/>
          <p:cNvSpPr txBox="1"/>
          <p:nvPr/>
        </p:nvSpPr>
        <p:spPr>
          <a:xfrm>
            <a:off x="309221" y="2730644"/>
            <a:ext cx="4152051" cy="196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We’re often interested in knowing the mean &amp; standard deviation associated with populations we’re dealing with.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 However, we rarely have the time or resources to measure all values associated with our populations, which is where sampling helps us.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Statistic vs. Parameter.</a:t>
            </a:r>
            <a:endParaRPr/>
          </a:p>
        </p:txBody>
      </p:sp>
      <p:sp>
        <p:nvSpPr>
          <p:cNvPr id="338" name="Google Shape;338;p6"/>
          <p:cNvSpPr txBox="1"/>
          <p:nvPr>
            <p:ph idx="1" type="body"/>
          </p:nvPr>
        </p:nvSpPr>
        <p:spPr>
          <a:xfrm>
            <a:off x="311699" y="1152475"/>
            <a:ext cx="4117425" cy="3416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498A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When we talk about sample data and we calculate the mean or standard deviation, we are calculating a Statistic.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b="1" lang="en-US"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Statistics</a:t>
            </a:r>
            <a:r>
              <a:rPr lang="en-US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are associated with </a:t>
            </a:r>
            <a:r>
              <a:rPr lang="en-US" sz="1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Samples</a:t>
            </a:r>
            <a:r>
              <a:rPr lang="en-US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SzPts val="1400"/>
              <a:buNone/>
            </a:pPr>
            <a:r>
              <a:t/>
            </a:r>
            <a:endParaRPr sz="14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39" name="Google Shape;339;p6"/>
          <p:cNvSpPr txBox="1"/>
          <p:nvPr>
            <p:ph idx="2" type="body"/>
          </p:nvPr>
        </p:nvSpPr>
        <p:spPr>
          <a:xfrm>
            <a:off x="4657725" y="1152475"/>
            <a:ext cx="4174575" cy="3416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498A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When we talk about entire population and we calculate the mean or standard deviation, we are calculating a Parameter.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Parameter</a:t>
            </a:r>
            <a:r>
              <a:rPr lang="en-US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are associated with </a:t>
            </a:r>
            <a:r>
              <a:rPr lang="en-US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Population</a:t>
            </a:r>
            <a:r>
              <a:rPr lang="en-US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SzPts val="1400"/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40" name="Google Shape;3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8825" y="2988720"/>
            <a:ext cx="4677937" cy="189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Parameters, Statistics &amp; </a:t>
            </a:r>
            <a:r>
              <a:rPr b="1"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Estimates</a:t>
            </a:r>
            <a:endParaRPr/>
          </a:p>
        </p:txBody>
      </p:sp>
      <p:sp>
        <p:nvSpPr>
          <p:cNvPr id="346" name="Google Shape;346;p7"/>
          <p:cNvSpPr txBox="1"/>
          <p:nvPr>
            <p:ph idx="1" type="body"/>
          </p:nvPr>
        </p:nvSpPr>
        <p:spPr>
          <a:xfrm>
            <a:off x="311700" y="1221580"/>
            <a:ext cx="4831800" cy="3757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latin typeface="Poppins Light"/>
                <a:ea typeface="Poppins Light"/>
                <a:cs typeface="Poppins Light"/>
                <a:sym typeface="Poppins Light"/>
              </a:rPr>
              <a:t>In inferential statistics, we take our sample data, and we calculate our sample statistics.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latin typeface="Poppins Light"/>
                <a:ea typeface="Poppins Light"/>
                <a:cs typeface="Poppins Light"/>
                <a:sym typeface="Poppins Light"/>
              </a:rPr>
              <a:t>We can then use those sample statistics to estimate the population parameter; which is often what we’re really looking to understand.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These sample statistics are used within this concept of an estimate, where  there are two types of estimates:</a:t>
            </a:r>
            <a:endParaRPr/>
          </a:p>
          <a:p>
            <a:pPr indent="-317500" lvl="1" marL="800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Point Estimates </a:t>
            </a:r>
            <a:endParaRPr/>
          </a:p>
          <a:p>
            <a:pPr indent="-317500" lvl="1" marL="80010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SzPts val="1400"/>
              <a:buAutoNum type="arabicPeriod"/>
            </a:pPr>
            <a:r>
              <a:rPr lang="en-US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Interval Estimates.</a:t>
            </a:r>
            <a:endParaRPr/>
          </a:p>
        </p:txBody>
      </p:sp>
      <p:pic>
        <p:nvPicPr>
          <p:cNvPr descr="Employee Cost Calculator (Updated 2022 Employee Cost Calculation)" id="347" name="Google Shape;347;p7"/>
          <p:cNvPicPr preferRelativeResize="0"/>
          <p:nvPr/>
        </p:nvPicPr>
        <p:blipFill rotWithShape="1">
          <a:blip r:embed="rId3">
            <a:alphaModFix/>
          </a:blip>
          <a:srcRect b="0" l="63828" r="0" t="32222"/>
          <a:stretch/>
        </p:blipFill>
        <p:spPr>
          <a:xfrm>
            <a:off x="5443538" y="1157287"/>
            <a:ext cx="3307556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"/>
          <p:cNvSpPr txBox="1"/>
          <p:nvPr>
            <p:ph type="title"/>
          </p:nvPr>
        </p:nvSpPr>
        <p:spPr>
          <a:xfrm>
            <a:off x="760140" y="759693"/>
            <a:ext cx="76191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SemiBold"/>
              <a:buNone/>
            </a:pPr>
            <a: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Parameter Estimates</a:t>
            </a:r>
            <a:endParaRPr/>
          </a:p>
        </p:txBody>
      </p:sp>
      <p:sp>
        <p:nvSpPr>
          <p:cNvPr id="353" name="Google Shape;353;p8"/>
          <p:cNvSpPr txBox="1"/>
          <p:nvPr>
            <p:ph idx="4294967295" type="body"/>
          </p:nvPr>
        </p:nvSpPr>
        <p:spPr>
          <a:xfrm>
            <a:off x="760139" y="1207295"/>
            <a:ext cx="7543799" cy="1300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D0D0D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characteristics of samples and populations are described by numbers called </a:t>
            </a:r>
            <a:r>
              <a:rPr b="1" lang="en-US" sz="1200">
                <a:solidFill>
                  <a:srgbClr val="0D0D0D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statistics</a:t>
            </a:r>
            <a:r>
              <a:rPr lang="en-US" sz="1200">
                <a:solidFill>
                  <a:srgbClr val="0D0D0D"/>
                </a:solidFill>
                <a:latin typeface="Poppins Light"/>
                <a:ea typeface="Poppins Light"/>
                <a:cs typeface="Poppins Light"/>
                <a:sym typeface="Poppins Light"/>
              </a:rPr>
              <a:t> and </a:t>
            </a:r>
            <a:r>
              <a:rPr b="1" lang="en-US" sz="1200">
                <a:solidFill>
                  <a:srgbClr val="0D0D0D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parameters</a:t>
            </a:r>
            <a:r>
              <a:rPr lang="en-US" sz="1200">
                <a:solidFill>
                  <a:srgbClr val="0D0D0D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1200">
                <a:solidFill>
                  <a:srgbClr val="10101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 are two important types of estimates you can make about the population: point estimates and interval estimates.</a:t>
            </a:r>
            <a:endParaRPr/>
          </a:p>
        </p:txBody>
      </p:sp>
      <p:pic>
        <p:nvPicPr>
          <p:cNvPr descr="What is the difference between Point Estimates and Confidence Interval? -  Data Science, AI and ML - Discussion Forum | Board Infinity" id="354" name="Google Shape;354;p8"/>
          <p:cNvPicPr preferRelativeResize="0"/>
          <p:nvPr/>
        </p:nvPicPr>
        <p:blipFill rotWithShape="1">
          <a:blip r:embed="rId3">
            <a:alphaModFix/>
          </a:blip>
          <a:srcRect b="0" l="0" r="0" t="32168"/>
          <a:stretch/>
        </p:blipFill>
        <p:spPr>
          <a:xfrm>
            <a:off x="4922044" y="2717380"/>
            <a:ext cx="3999428" cy="159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"/>
          <p:cNvSpPr txBox="1"/>
          <p:nvPr/>
        </p:nvSpPr>
        <p:spPr>
          <a:xfrm>
            <a:off x="707231" y="2608847"/>
            <a:ext cx="4214813" cy="2005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Point Estimate </a:t>
            </a:r>
            <a:r>
              <a:rPr b="0" i="0" lang="en-US" sz="12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is a single value estimate of a parameter. For instance, a sample mean is a point estimate of a population mean.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Interval Estimate </a:t>
            </a:r>
            <a:r>
              <a:rPr b="0" i="0" lang="en-US" sz="12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gives you a range of values where the parameter is expected to lie. A confidence interval is the most common type of interval estimate.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"/>
          <p:cNvSpPr/>
          <p:nvPr/>
        </p:nvSpPr>
        <p:spPr>
          <a:xfrm>
            <a:off x="4637107" y="3210517"/>
            <a:ext cx="27893" cy="22690"/>
          </a:xfrm>
          <a:custGeom>
            <a:rect b="b" l="l" r="r" t="t"/>
            <a:pathLst>
              <a:path extrusionOk="0" h="20169" w="19782">
                <a:moveTo>
                  <a:pt x="5761" y="10066"/>
                </a:moveTo>
                <a:cubicBezTo>
                  <a:pt x="5761" y="10485"/>
                  <a:pt x="5761" y="11114"/>
                  <a:pt x="5761" y="11534"/>
                </a:cubicBezTo>
                <a:cubicBezTo>
                  <a:pt x="6093" y="12373"/>
                  <a:pt x="6426" y="12792"/>
                  <a:pt x="7090" y="13211"/>
                </a:cubicBezTo>
                <a:cubicBezTo>
                  <a:pt x="8918" y="14470"/>
                  <a:pt x="10247" y="16357"/>
                  <a:pt x="11743" y="18035"/>
                </a:cubicBezTo>
                <a:cubicBezTo>
                  <a:pt x="13404" y="19293"/>
                  <a:pt x="15232" y="20761"/>
                  <a:pt x="17226" y="19922"/>
                </a:cubicBezTo>
                <a:cubicBezTo>
                  <a:pt x="19718" y="18874"/>
                  <a:pt x="20715" y="14050"/>
                  <a:pt x="18721" y="11953"/>
                </a:cubicBezTo>
                <a:cubicBezTo>
                  <a:pt x="17890" y="11114"/>
                  <a:pt x="17226" y="10485"/>
                  <a:pt x="16893" y="9646"/>
                </a:cubicBezTo>
                <a:cubicBezTo>
                  <a:pt x="16561" y="8388"/>
                  <a:pt x="17226" y="7130"/>
                  <a:pt x="17226" y="5243"/>
                </a:cubicBezTo>
                <a:cubicBezTo>
                  <a:pt x="17226" y="2726"/>
                  <a:pt x="15232" y="1258"/>
                  <a:pt x="13072" y="419"/>
                </a:cubicBezTo>
                <a:cubicBezTo>
                  <a:pt x="12075" y="0"/>
                  <a:pt x="10580" y="-420"/>
                  <a:pt x="9915" y="839"/>
                </a:cubicBezTo>
                <a:cubicBezTo>
                  <a:pt x="9583" y="1258"/>
                  <a:pt x="9583" y="1887"/>
                  <a:pt x="9250" y="2307"/>
                </a:cubicBezTo>
                <a:cubicBezTo>
                  <a:pt x="7090" y="6711"/>
                  <a:pt x="1607" y="-839"/>
                  <a:pt x="112" y="3984"/>
                </a:cubicBezTo>
                <a:cubicBezTo>
                  <a:pt x="-885" y="8808"/>
                  <a:pt x="5097" y="7549"/>
                  <a:pt x="5761" y="10066"/>
                </a:cubicBez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1" name="Google Shape;361;p9"/>
          <p:cNvSpPr/>
          <p:nvPr/>
        </p:nvSpPr>
        <p:spPr>
          <a:xfrm>
            <a:off x="3621360" y="2362966"/>
            <a:ext cx="33989" cy="20512"/>
          </a:xfrm>
          <a:custGeom>
            <a:rect b="b" l="l" r="r" t="t"/>
            <a:pathLst>
              <a:path extrusionOk="0" h="17494" w="19534">
                <a:moveTo>
                  <a:pt x="5219" y="9567"/>
                </a:moveTo>
                <a:cubicBezTo>
                  <a:pt x="3885" y="9963"/>
                  <a:pt x="2419" y="8774"/>
                  <a:pt x="1085" y="9963"/>
                </a:cubicBezTo>
                <a:cubicBezTo>
                  <a:pt x="-648" y="11152"/>
                  <a:pt x="-115" y="15314"/>
                  <a:pt x="1352" y="16701"/>
                </a:cubicBezTo>
                <a:cubicBezTo>
                  <a:pt x="2685" y="17890"/>
                  <a:pt x="4685" y="17494"/>
                  <a:pt x="6685" y="17097"/>
                </a:cubicBezTo>
                <a:cubicBezTo>
                  <a:pt x="9752" y="15710"/>
                  <a:pt x="13085" y="12936"/>
                  <a:pt x="13885" y="8378"/>
                </a:cubicBezTo>
                <a:cubicBezTo>
                  <a:pt x="13885" y="7784"/>
                  <a:pt x="13885" y="7784"/>
                  <a:pt x="14152" y="7387"/>
                </a:cubicBezTo>
                <a:cubicBezTo>
                  <a:pt x="14419" y="6595"/>
                  <a:pt x="15619" y="6991"/>
                  <a:pt x="16152" y="6991"/>
                </a:cubicBezTo>
                <a:cubicBezTo>
                  <a:pt x="20952" y="7784"/>
                  <a:pt x="20685" y="-3710"/>
                  <a:pt x="15085" y="1244"/>
                </a:cubicBezTo>
                <a:cubicBezTo>
                  <a:pt x="11619" y="3820"/>
                  <a:pt x="9752" y="8774"/>
                  <a:pt x="5219" y="9567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2" name="Google Shape;362;p9"/>
          <p:cNvSpPr/>
          <p:nvPr/>
        </p:nvSpPr>
        <p:spPr>
          <a:xfrm>
            <a:off x="3639664" y="2207415"/>
            <a:ext cx="23267" cy="13044"/>
          </a:xfrm>
          <a:custGeom>
            <a:rect b="b" l="l" r="r" t="t"/>
            <a:pathLst>
              <a:path extrusionOk="0" h="19991" w="20682">
                <a:moveTo>
                  <a:pt x="7130" y="14606"/>
                </a:moveTo>
                <a:cubicBezTo>
                  <a:pt x="7550" y="13898"/>
                  <a:pt x="7969" y="13190"/>
                  <a:pt x="8388" y="13190"/>
                </a:cubicBezTo>
                <a:cubicBezTo>
                  <a:pt x="9227" y="12482"/>
                  <a:pt x="10066" y="14606"/>
                  <a:pt x="10905" y="16023"/>
                </a:cubicBezTo>
                <a:cubicBezTo>
                  <a:pt x="12792" y="19918"/>
                  <a:pt x="16777" y="21334"/>
                  <a:pt x="18874" y="18501"/>
                </a:cubicBezTo>
                <a:cubicBezTo>
                  <a:pt x="21600" y="15314"/>
                  <a:pt x="21181" y="7170"/>
                  <a:pt x="18035" y="5754"/>
                </a:cubicBezTo>
                <a:cubicBezTo>
                  <a:pt x="16777" y="5045"/>
                  <a:pt x="15309" y="5754"/>
                  <a:pt x="14470" y="5045"/>
                </a:cubicBezTo>
                <a:cubicBezTo>
                  <a:pt x="12792" y="4337"/>
                  <a:pt x="12373" y="1504"/>
                  <a:pt x="10485" y="442"/>
                </a:cubicBezTo>
                <a:cubicBezTo>
                  <a:pt x="9227" y="-266"/>
                  <a:pt x="5662" y="-266"/>
                  <a:pt x="4404" y="1504"/>
                </a:cubicBezTo>
                <a:cubicBezTo>
                  <a:pt x="2097" y="2921"/>
                  <a:pt x="419" y="5754"/>
                  <a:pt x="0" y="9649"/>
                </a:cubicBezTo>
                <a:cubicBezTo>
                  <a:pt x="3146" y="7878"/>
                  <a:pt x="5243" y="16023"/>
                  <a:pt x="7130" y="14606"/>
                </a:cubicBezTo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19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3" name="Google Shape;363;p9"/>
          <p:cNvSpPr/>
          <p:nvPr/>
        </p:nvSpPr>
        <p:spPr>
          <a:xfrm>
            <a:off x="806225" y="1928813"/>
            <a:ext cx="4155541" cy="1822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Montserrat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statistics, Point Estimation involves the use of sample data to calculate a single value which is to serve as a "best guess" or "best estimate" of an unknown population parameter.</a:t>
            </a:r>
            <a:endParaRPr/>
          </a:p>
        </p:txBody>
      </p:sp>
      <p:sp>
        <p:nvSpPr>
          <p:cNvPr id="364" name="Google Shape;364;p9"/>
          <p:cNvSpPr/>
          <p:nvPr/>
        </p:nvSpPr>
        <p:spPr>
          <a:xfrm>
            <a:off x="752936" y="3386696"/>
            <a:ext cx="3429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Montserrat Light"/>
              <a:buNone/>
            </a:pPr>
            <a:r>
              <a:t/>
            </a:r>
            <a:endParaRPr b="0" i="0" sz="1000" u="none" cap="none" strike="noStrike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5" name="Google Shape;365;p9"/>
          <p:cNvSpPr txBox="1"/>
          <p:nvPr>
            <p:ph type="title"/>
          </p:nvPr>
        </p:nvSpPr>
        <p:spPr>
          <a:xfrm>
            <a:off x="760140" y="759693"/>
            <a:ext cx="76191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SemiBold"/>
              <a:buNone/>
            </a:pPr>
            <a: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Parameter Estimates</a:t>
            </a:r>
            <a:br>
              <a:rPr lang="en-US" sz="3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3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Point Estimate</a:t>
            </a:r>
            <a:endParaRPr/>
          </a:p>
        </p:txBody>
      </p:sp>
      <p:pic>
        <p:nvPicPr>
          <p:cNvPr descr="Parameter and Statistic in Statistics | by Jeeva Selvaraju | Medium" id="366" name="Google Shape;3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36" y="3975717"/>
            <a:ext cx="4155542" cy="94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ue Estimates Reduce Project Risk - Range - Single-Point Estimate" id="367" name="Google Shape;36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0615" y="2169631"/>
            <a:ext cx="3208745" cy="208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Mariam Elmasry</dc:creator>
</cp:coreProperties>
</file>